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67" r:id="rId5"/>
    <p:sldId id="258" r:id="rId6"/>
    <p:sldId id="263" r:id="rId7"/>
    <p:sldId id="257" r:id="rId8"/>
    <p:sldId id="259" r:id="rId9"/>
    <p:sldId id="260" r:id="rId10"/>
    <p:sldId id="270" r:id="rId11"/>
    <p:sldId id="271" r:id="rId12"/>
    <p:sldId id="262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03"/>
  </p:normalViewPr>
  <p:slideViewPr>
    <p:cSldViewPr snapToGrid="0" snapToObjects="1">
      <p:cViewPr>
        <p:scale>
          <a:sx n="83" d="100"/>
          <a:sy n="83" d="100"/>
        </p:scale>
        <p:origin x="169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5829A5-6867-4F1C-AE7B-C218783B4FC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F74DE6-EA52-4238-98D7-9C373514357B}">
      <dgm:prSet phldrT="[טקסט]"/>
      <dgm:spPr>
        <a:xfrm>
          <a:off x="3397382" y="81276"/>
          <a:ext cx="1281935" cy="128193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rtl="1">
            <a:buNone/>
          </a:pPr>
          <a:r>
            <a:rPr lang="he-I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יוצר לוחות שמייצגים את לוח המשחק שעשוי להיווצר לאחר תזוזה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9ADFD779-FA15-4C48-B6EE-332FF8BC7BAB}" type="sibTrans" cxnId="{4F869770-DA33-4828-A024-F589D3A37F7E}">
      <dgm:prSet/>
      <dgm:spPr>
        <a:xfrm>
          <a:off x="1139771" y="581"/>
          <a:ext cx="3620242" cy="3620242"/>
        </a:xfrm>
        <a:prstGeom prst="circularArrow">
          <a:avLst>
            <a:gd name="adj1" fmla="val 6905"/>
            <a:gd name="adj2" fmla="val 465585"/>
            <a:gd name="adj3" fmla="val 548436"/>
            <a:gd name="adj4" fmla="val 20585979"/>
            <a:gd name="adj5" fmla="val 8056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A220786-C1B7-4DCD-933A-A9FF16A3F428}" type="parTrans" cxnId="{4F869770-DA33-4828-A024-F589D3A37F7E}">
      <dgm:prSet/>
      <dgm:spPr/>
      <dgm:t>
        <a:bodyPr/>
        <a:lstStyle/>
        <a:p>
          <a:endParaRPr lang="en-US"/>
        </a:p>
      </dgm:t>
    </dgm:pt>
    <dgm:pt modelId="{7890E7F4-DF94-478C-BABA-7583EA39CF21}">
      <dgm:prSet phldrT="[טקסט]"/>
      <dgm:spPr>
        <a:xfrm>
          <a:off x="3397382" y="2258192"/>
          <a:ext cx="1281935" cy="128193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rtl="1">
            <a:buNone/>
          </a:pPr>
          <a:r>
            <a:rPr lang="he-I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Arial" panose="020B0604020202020204" pitchFamily="34" charset="0"/>
            </a:rPr>
            <a:t>נעזר בפונקציה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Arial" panose="020B0604020202020204" pitchFamily="34" charset="0"/>
            </a:rPr>
            <a:t>ExpectiMax</a:t>
          </a:r>
          <a:r>
            <a:rPr lang="he-I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Arial" panose="020B0604020202020204" pitchFamily="34" charset="0"/>
            </a:rPr>
            <a:t> על מנת לדרג את כל אחד מהלוחות שנוצרו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C6EE07EC-C6F9-4F10-A294-B125E6518AD3}" type="sibTrans" cxnId="{3545F1D6-3F18-4301-8783-0EE6DAB1A0CE}">
      <dgm:prSet/>
      <dgm:spPr>
        <a:xfrm>
          <a:off x="1139771" y="581"/>
          <a:ext cx="3620242" cy="3620242"/>
        </a:xfrm>
        <a:prstGeom prst="circularArrow">
          <a:avLst>
            <a:gd name="adj1" fmla="val 6905"/>
            <a:gd name="adj2" fmla="val 465585"/>
            <a:gd name="adj3" fmla="val 5948436"/>
            <a:gd name="adj4" fmla="val 4385979"/>
            <a:gd name="adj5" fmla="val 8056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EEE3D55-1A49-49C6-8C8F-59E419A68A59}" type="parTrans" cxnId="{3545F1D6-3F18-4301-8783-0EE6DAB1A0CE}">
      <dgm:prSet/>
      <dgm:spPr/>
      <dgm:t>
        <a:bodyPr/>
        <a:lstStyle/>
        <a:p>
          <a:endParaRPr lang="en-US"/>
        </a:p>
      </dgm:t>
    </dgm:pt>
    <dgm:pt modelId="{801483E5-3556-4FE6-A687-43726A49BB9E}">
      <dgm:prSet phldrT="[טקסט]"/>
      <dgm:spPr>
        <a:xfrm>
          <a:off x="1220466" y="2258192"/>
          <a:ext cx="1281935" cy="128193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rtl="1">
            <a:buNone/>
          </a:pPr>
          <a:r>
            <a:rPr lang="he-I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Arial" panose="020B0604020202020204" pitchFamily="34" charset="0"/>
            </a:rPr>
            <a:t>בוחר את המהלך שהלוחות שנוצרו בעקבותיו קיבלו את הדירוג הממוצע הגבוה ביותר ומבצע אותו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5C2AD00-0333-4CEF-8986-3D1DE58C0E3A}" type="sibTrans" cxnId="{924744AE-D86E-477C-8F55-CCBA8479E4CF}">
      <dgm:prSet/>
      <dgm:spPr>
        <a:xfrm>
          <a:off x="1139771" y="581"/>
          <a:ext cx="3620242" cy="3620242"/>
        </a:xfrm>
        <a:prstGeom prst="circularArrow">
          <a:avLst>
            <a:gd name="adj1" fmla="val 6905"/>
            <a:gd name="adj2" fmla="val 465585"/>
            <a:gd name="adj3" fmla="val 11348436"/>
            <a:gd name="adj4" fmla="val 9785979"/>
            <a:gd name="adj5" fmla="val 8056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257E11A2-D880-4548-8716-76CEC055CC1A}" type="parTrans" cxnId="{924744AE-D86E-477C-8F55-CCBA8479E4CF}">
      <dgm:prSet/>
      <dgm:spPr/>
      <dgm:t>
        <a:bodyPr/>
        <a:lstStyle/>
        <a:p>
          <a:endParaRPr lang="en-US"/>
        </a:p>
      </dgm:t>
    </dgm:pt>
    <dgm:pt modelId="{41D15F1A-A15E-4CA3-BEB8-0E648CB91628}">
      <dgm:prSet phldrT="[טקסט]"/>
      <dgm:spPr>
        <a:xfrm>
          <a:off x="1220466" y="81276"/>
          <a:ext cx="1281935" cy="128193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rtl="1">
            <a:buNone/>
          </a:pPr>
          <a:r>
            <a:rPr lang="he-IL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highlight>
                <a:srgbClr val="FFFF00"/>
              </a:highlight>
              <a:latin typeface="Calibri" panose="020F0502020204030204"/>
              <a:ea typeface="+mn-ea"/>
              <a:cs typeface="Arial" panose="020B0604020202020204" pitchFamily="34" charset="0"/>
            </a:rPr>
            <a:t>משיג את כל המהלכים האפשריים עבור הלוח במצב נתון</a:t>
          </a: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highlight>
              <a:srgbClr val="FFFF00"/>
            </a:highlight>
            <a:latin typeface="Calibri" panose="020F0502020204030204"/>
            <a:ea typeface="+mn-ea"/>
            <a:cs typeface="+mn-cs"/>
          </a:endParaRPr>
        </a:p>
      </dgm:t>
    </dgm:pt>
    <dgm:pt modelId="{D784427B-3254-448F-941A-695216A265E5}" type="sibTrans" cxnId="{5B5BF338-05C2-4B0D-8223-321EBBBE20E8}">
      <dgm:prSet/>
      <dgm:spPr>
        <a:xfrm>
          <a:off x="1139771" y="581"/>
          <a:ext cx="3620242" cy="3620242"/>
        </a:xfrm>
        <a:prstGeom prst="circularArrow">
          <a:avLst>
            <a:gd name="adj1" fmla="val 6905"/>
            <a:gd name="adj2" fmla="val 465585"/>
            <a:gd name="adj3" fmla="val 16748436"/>
            <a:gd name="adj4" fmla="val 15185979"/>
            <a:gd name="adj5" fmla="val 8056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C3A140B-2D71-42F9-8F41-1D33B2D64A07}" type="parTrans" cxnId="{5B5BF338-05C2-4B0D-8223-321EBBBE20E8}">
      <dgm:prSet/>
      <dgm:spPr/>
      <dgm:t>
        <a:bodyPr/>
        <a:lstStyle/>
        <a:p>
          <a:endParaRPr lang="en-US"/>
        </a:p>
      </dgm:t>
    </dgm:pt>
    <dgm:pt modelId="{192DBDFB-459E-476D-8B65-2D227315ED6D}" type="pres">
      <dgm:prSet presAssocID="{135829A5-6867-4F1C-AE7B-C218783B4FC5}" presName="cycle" presStyleCnt="0">
        <dgm:presLayoutVars>
          <dgm:dir/>
          <dgm:resizeHandles val="exact"/>
        </dgm:presLayoutVars>
      </dgm:prSet>
      <dgm:spPr/>
    </dgm:pt>
    <dgm:pt modelId="{E08C05A6-2615-4597-90FB-C531FE86572D}" type="pres">
      <dgm:prSet presAssocID="{2DF74DE6-EA52-4238-98D7-9C373514357B}" presName="dummy" presStyleCnt="0"/>
      <dgm:spPr/>
    </dgm:pt>
    <dgm:pt modelId="{6E809440-45C8-4566-AED6-7FCA11D03AF3}" type="pres">
      <dgm:prSet presAssocID="{2DF74DE6-EA52-4238-98D7-9C373514357B}" presName="node" presStyleLbl="revTx" presStyleIdx="0" presStyleCnt="4">
        <dgm:presLayoutVars>
          <dgm:bulletEnabled val="1"/>
        </dgm:presLayoutVars>
      </dgm:prSet>
      <dgm:spPr/>
    </dgm:pt>
    <dgm:pt modelId="{F65B18F4-2675-4042-A32A-E0A5B9E84F04}" type="pres">
      <dgm:prSet presAssocID="{9ADFD779-FA15-4C48-B6EE-332FF8BC7BAB}" presName="sibTrans" presStyleLbl="node1" presStyleIdx="0" presStyleCnt="4"/>
      <dgm:spPr/>
    </dgm:pt>
    <dgm:pt modelId="{530F08DD-FE68-47C5-9BDF-8B331C1B913E}" type="pres">
      <dgm:prSet presAssocID="{7890E7F4-DF94-478C-BABA-7583EA39CF21}" presName="dummy" presStyleCnt="0"/>
      <dgm:spPr/>
    </dgm:pt>
    <dgm:pt modelId="{A4273985-3453-4F6C-910E-0F09A10F6D40}" type="pres">
      <dgm:prSet presAssocID="{7890E7F4-DF94-478C-BABA-7583EA39CF21}" presName="node" presStyleLbl="revTx" presStyleIdx="1" presStyleCnt="4">
        <dgm:presLayoutVars>
          <dgm:bulletEnabled val="1"/>
        </dgm:presLayoutVars>
      </dgm:prSet>
      <dgm:spPr/>
    </dgm:pt>
    <dgm:pt modelId="{DF8B89C0-898E-44C6-BEF9-2E4D053F7A2B}" type="pres">
      <dgm:prSet presAssocID="{C6EE07EC-C6F9-4F10-A294-B125E6518AD3}" presName="sibTrans" presStyleLbl="node1" presStyleIdx="1" presStyleCnt="4"/>
      <dgm:spPr/>
    </dgm:pt>
    <dgm:pt modelId="{424EB853-E67B-4F12-9546-35F39C2E577C}" type="pres">
      <dgm:prSet presAssocID="{801483E5-3556-4FE6-A687-43726A49BB9E}" presName="dummy" presStyleCnt="0"/>
      <dgm:spPr/>
    </dgm:pt>
    <dgm:pt modelId="{74A504BD-E7A2-4C09-81EA-213AA2A4EA60}" type="pres">
      <dgm:prSet presAssocID="{801483E5-3556-4FE6-A687-43726A49BB9E}" presName="node" presStyleLbl="revTx" presStyleIdx="2" presStyleCnt="4">
        <dgm:presLayoutVars>
          <dgm:bulletEnabled val="1"/>
        </dgm:presLayoutVars>
      </dgm:prSet>
      <dgm:spPr/>
    </dgm:pt>
    <dgm:pt modelId="{45668F68-A7A1-4504-AB89-C99910A13A07}" type="pres">
      <dgm:prSet presAssocID="{D5C2AD00-0333-4CEF-8986-3D1DE58C0E3A}" presName="sibTrans" presStyleLbl="node1" presStyleIdx="2" presStyleCnt="4" custLinFactNeighborY="-353"/>
      <dgm:spPr/>
    </dgm:pt>
    <dgm:pt modelId="{0D1486CB-993D-47C7-957B-034BCC364B55}" type="pres">
      <dgm:prSet presAssocID="{41D15F1A-A15E-4CA3-BEB8-0E648CB91628}" presName="dummy" presStyleCnt="0"/>
      <dgm:spPr/>
    </dgm:pt>
    <dgm:pt modelId="{4FD17349-7ABF-439E-88D4-639F42C1FA66}" type="pres">
      <dgm:prSet presAssocID="{41D15F1A-A15E-4CA3-BEB8-0E648CB91628}" presName="node" presStyleLbl="revTx" presStyleIdx="3" presStyleCnt="4">
        <dgm:presLayoutVars>
          <dgm:bulletEnabled val="1"/>
        </dgm:presLayoutVars>
      </dgm:prSet>
      <dgm:spPr/>
    </dgm:pt>
    <dgm:pt modelId="{D31F3723-C6DB-45A2-83B1-41DE5D18FBC4}" type="pres">
      <dgm:prSet presAssocID="{D784427B-3254-448F-941A-695216A265E5}" presName="sibTrans" presStyleLbl="node1" presStyleIdx="3" presStyleCnt="4"/>
      <dgm:spPr/>
    </dgm:pt>
  </dgm:ptLst>
  <dgm:cxnLst>
    <dgm:cxn modelId="{A91B0E2A-3D76-4CAC-B518-8171E1EE8C49}" type="presOf" srcId="{7890E7F4-DF94-478C-BABA-7583EA39CF21}" destId="{A4273985-3453-4F6C-910E-0F09A10F6D40}" srcOrd="0" destOrd="0" presId="urn:microsoft.com/office/officeart/2005/8/layout/cycle1"/>
    <dgm:cxn modelId="{5B5BF338-05C2-4B0D-8223-321EBBBE20E8}" srcId="{135829A5-6867-4F1C-AE7B-C218783B4FC5}" destId="{41D15F1A-A15E-4CA3-BEB8-0E648CB91628}" srcOrd="3" destOrd="0" parTransId="{0C3A140B-2D71-42F9-8F41-1D33B2D64A07}" sibTransId="{D784427B-3254-448F-941A-695216A265E5}"/>
    <dgm:cxn modelId="{B6FE5143-43A8-4174-8BBE-373DD96204C5}" type="presOf" srcId="{C6EE07EC-C6F9-4F10-A294-B125E6518AD3}" destId="{DF8B89C0-898E-44C6-BEF9-2E4D053F7A2B}" srcOrd="0" destOrd="0" presId="urn:microsoft.com/office/officeart/2005/8/layout/cycle1"/>
    <dgm:cxn modelId="{C740F551-A456-4736-81A7-44550F3E1210}" type="presOf" srcId="{9ADFD779-FA15-4C48-B6EE-332FF8BC7BAB}" destId="{F65B18F4-2675-4042-A32A-E0A5B9E84F04}" srcOrd="0" destOrd="0" presId="urn:microsoft.com/office/officeart/2005/8/layout/cycle1"/>
    <dgm:cxn modelId="{4F869770-DA33-4828-A024-F589D3A37F7E}" srcId="{135829A5-6867-4F1C-AE7B-C218783B4FC5}" destId="{2DF74DE6-EA52-4238-98D7-9C373514357B}" srcOrd="0" destOrd="0" parTransId="{9A220786-C1B7-4DCD-933A-A9FF16A3F428}" sibTransId="{9ADFD779-FA15-4C48-B6EE-332FF8BC7BAB}"/>
    <dgm:cxn modelId="{625523A6-923C-419D-8B62-906B7DB87FE5}" type="presOf" srcId="{2DF74DE6-EA52-4238-98D7-9C373514357B}" destId="{6E809440-45C8-4566-AED6-7FCA11D03AF3}" srcOrd="0" destOrd="0" presId="urn:microsoft.com/office/officeart/2005/8/layout/cycle1"/>
    <dgm:cxn modelId="{924744AE-D86E-477C-8F55-CCBA8479E4CF}" srcId="{135829A5-6867-4F1C-AE7B-C218783B4FC5}" destId="{801483E5-3556-4FE6-A687-43726A49BB9E}" srcOrd="2" destOrd="0" parTransId="{257E11A2-D880-4548-8716-76CEC055CC1A}" sibTransId="{D5C2AD00-0333-4CEF-8986-3D1DE58C0E3A}"/>
    <dgm:cxn modelId="{2F064FC7-64FC-4187-9CED-7FBFFC967113}" type="presOf" srcId="{41D15F1A-A15E-4CA3-BEB8-0E648CB91628}" destId="{4FD17349-7ABF-439E-88D4-639F42C1FA66}" srcOrd="0" destOrd="0" presId="urn:microsoft.com/office/officeart/2005/8/layout/cycle1"/>
    <dgm:cxn modelId="{A41445C9-B1C0-427B-A48E-C2D134047F76}" type="presOf" srcId="{D784427B-3254-448F-941A-695216A265E5}" destId="{D31F3723-C6DB-45A2-83B1-41DE5D18FBC4}" srcOrd="0" destOrd="0" presId="urn:microsoft.com/office/officeart/2005/8/layout/cycle1"/>
    <dgm:cxn modelId="{3545F1D6-3F18-4301-8783-0EE6DAB1A0CE}" srcId="{135829A5-6867-4F1C-AE7B-C218783B4FC5}" destId="{7890E7F4-DF94-478C-BABA-7583EA39CF21}" srcOrd="1" destOrd="0" parTransId="{5EEE3D55-1A49-49C6-8C8F-59E419A68A59}" sibTransId="{C6EE07EC-C6F9-4F10-A294-B125E6518AD3}"/>
    <dgm:cxn modelId="{7657D7DD-A6C7-4C91-88D1-EC7B963529C8}" type="presOf" srcId="{801483E5-3556-4FE6-A687-43726A49BB9E}" destId="{74A504BD-E7A2-4C09-81EA-213AA2A4EA60}" srcOrd="0" destOrd="0" presId="urn:microsoft.com/office/officeart/2005/8/layout/cycle1"/>
    <dgm:cxn modelId="{33FEFDDE-6761-44AF-AA2D-B04B325A7B54}" type="presOf" srcId="{D5C2AD00-0333-4CEF-8986-3D1DE58C0E3A}" destId="{45668F68-A7A1-4504-AB89-C99910A13A07}" srcOrd="0" destOrd="0" presId="urn:microsoft.com/office/officeart/2005/8/layout/cycle1"/>
    <dgm:cxn modelId="{828299F4-950D-4108-B3F8-FDBF8232801F}" type="presOf" srcId="{135829A5-6867-4F1C-AE7B-C218783B4FC5}" destId="{192DBDFB-459E-476D-8B65-2D227315ED6D}" srcOrd="0" destOrd="0" presId="urn:microsoft.com/office/officeart/2005/8/layout/cycle1"/>
    <dgm:cxn modelId="{ED776FA7-87E0-4DCB-AFD1-05AB951F51D2}" type="presParOf" srcId="{192DBDFB-459E-476D-8B65-2D227315ED6D}" destId="{E08C05A6-2615-4597-90FB-C531FE86572D}" srcOrd="0" destOrd="0" presId="urn:microsoft.com/office/officeart/2005/8/layout/cycle1"/>
    <dgm:cxn modelId="{EEC4B0CA-12D4-48A3-86DF-BF5B555C5C4E}" type="presParOf" srcId="{192DBDFB-459E-476D-8B65-2D227315ED6D}" destId="{6E809440-45C8-4566-AED6-7FCA11D03AF3}" srcOrd="1" destOrd="0" presId="urn:microsoft.com/office/officeart/2005/8/layout/cycle1"/>
    <dgm:cxn modelId="{60F3F61F-9157-40E7-90F1-A53C1D790751}" type="presParOf" srcId="{192DBDFB-459E-476D-8B65-2D227315ED6D}" destId="{F65B18F4-2675-4042-A32A-E0A5B9E84F04}" srcOrd="2" destOrd="0" presId="urn:microsoft.com/office/officeart/2005/8/layout/cycle1"/>
    <dgm:cxn modelId="{12012D80-2723-4D82-97BC-49AFFBB9344C}" type="presParOf" srcId="{192DBDFB-459E-476D-8B65-2D227315ED6D}" destId="{530F08DD-FE68-47C5-9BDF-8B331C1B913E}" srcOrd="3" destOrd="0" presId="urn:microsoft.com/office/officeart/2005/8/layout/cycle1"/>
    <dgm:cxn modelId="{C30EE512-BD51-4C33-B8F6-ACEB23F2114A}" type="presParOf" srcId="{192DBDFB-459E-476D-8B65-2D227315ED6D}" destId="{A4273985-3453-4F6C-910E-0F09A10F6D40}" srcOrd="4" destOrd="0" presId="urn:microsoft.com/office/officeart/2005/8/layout/cycle1"/>
    <dgm:cxn modelId="{9AA9342D-FC65-4EEA-BB4C-881E15343E6F}" type="presParOf" srcId="{192DBDFB-459E-476D-8B65-2D227315ED6D}" destId="{DF8B89C0-898E-44C6-BEF9-2E4D053F7A2B}" srcOrd="5" destOrd="0" presId="urn:microsoft.com/office/officeart/2005/8/layout/cycle1"/>
    <dgm:cxn modelId="{3BF410D8-3F69-42C9-87BF-A26A51F645DA}" type="presParOf" srcId="{192DBDFB-459E-476D-8B65-2D227315ED6D}" destId="{424EB853-E67B-4F12-9546-35F39C2E577C}" srcOrd="6" destOrd="0" presId="urn:microsoft.com/office/officeart/2005/8/layout/cycle1"/>
    <dgm:cxn modelId="{001D82EA-3CED-4E6F-A0E5-C368C9F1F78C}" type="presParOf" srcId="{192DBDFB-459E-476D-8B65-2D227315ED6D}" destId="{74A504BD-E7A2-4C09-81EA-213AA2A4EA60}" srcOrd="7" destOrd="0" presId="urn:microsoft.com/office/officeart/2005/8/layout/cycle1"/>
    <dgm:cxn modelId="{4F03E4F1-BA84-4F4E-A37A-993C00E3E35D}" type="presParOf" srcId="{192DBDFB-459E-476D-8B65-2D227315ED6D}" destId="{45668F68-A7A1-4504-AB89-C99910A13A07}" srcOrd="8" destOrd="0" presId="urn:microsoft.com/office/officeart/2005/8/layout/cycle1"/>
    <dgm:cxn modelId="{4E1697F7-2A25-4AFF-83EE-AAB826E92F7B}" type="presParOf" srcId="{192DBDFB-459E-476D-8B65-2D227315ED6D}" destId="{0D1486CB-993D-47C7-957B-034BCC364B55}" srcOrd="9" destOrd="0" presId="urn:microsoft.com/office/officeart/2005/8/layout/cycle1"/>
    <dgm:cxn modelId="{7F6684D1-C99B-4C37-B55C-66A3D4722D98}" type="presParOf" srcId="{192DBDFB-459E-476D-8B65-2D227315ED6D}" destId="{4FD17349-7ABF-439E-88D4-639F42C1FA66}" srcOrd="10" destOrd="0" presId="urn:microsoft.com/office/officeart/2005/8/layout/cycle1"/>
    <dgm:cxn modelId="{725E8FA9-541B-44D7-94C7-27FD55C86240}" type="presParOf" srcId="{192DBDFB-459E-476D-8B65-2D227315ED6D}" destId="{D31F3723-C6DB-45A2-83B1-41DE5D18FBC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09440-45C8-4566-AED6-7FCA11D03AF3}">
      <dsp:nvSpPr>
        <dsp:cNvPr id="0" name=""/>
        <dsp:cNvSpPr/>
      </dsp:nvSpPr>
      <dsp:spPr>
        <a:xfrm>
          <a:off x="3336536" y="74578"/>
          <a:ext cx="1174432" cy="11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יוצר לוחות שמייצגים את לוח המשחק שעשוי להיווצר לאחר תזוזה</a:t>
          </a:r>
          <a:endParaRPr lang="en-US" sz="1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3336536" y="74578"/>
        <a:ext cx="1174432" cy="1174432"/>
      </dsp:txXfrm>
    </dsp:sp>
    <dsp:sp modelId="{F65B18F4-2675-4042-A32A-E0A5B9E84F04}">
      <dsp:nvSpPr>
        <dsp:cNvPr id="0" name=""/>
        <dsp:cNvSpPr/>
      </dsp:nvSpPr>
      <dsp:spPr>
        <a:xfrm>
          <a:off x="1267058" y="446"/>
          <a:ext cx="3318043" cy="3318043"/>
        </a:xfrm>
        <a:prstGeom prst="circularArrow">
          <a:avLst>
            <a:gd name="adj1" fmla="val 6905"/>
            <a:gd name="adj2" fmla="val 465585"/>
            <a:gd name="adj3" fmla="val 548436"/>
            <a:gd name="adj4" fmla="val 20585979"/>
            <a:gd name="adj5" fmla="val 8056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73985-3453-4F6C-910E-0F09A10F6D40}">
      <dsp:nvSpPr>
        <dsp:cNvPr id="0" name=""/>
        <dsp:cNvSpPr/>
      </dsp:nvSpPr>
      <dsp:spPr>
        <a:xfrm>
          <a:off x="3336536" y="2069924"/>
          <a:ext cx="1174432" cy="11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Arial" panose="020B0604020202020204" pitchFamily="34" charset="0"/>
            </a:rPr>
            <a:t>נעזר בפונקציה </a:t>
          </a:r>
          <a:r>
            <a:rPr lang="en-US" sz="1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Arial" panose="020B0604020202020204" pitchFamily="34" charset="0"/>
            </a:rPr>
            <a:t>ExpectiMax</a:t>
          </a:r>
          <a:r>
            <a:rPr lang="he-IL" sz="1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Arial" panose="020B0604020202020204" pitchFamily="34" charset="0"/>
            </a:rPr>
            <a:t> על מנת לדרג את כל אחד מהלוחות שנוצרו</a:t>
          </a:r>
          <a:endParaRPr lang="en-US" sz="1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3336536" y="2069924"/>
        <a:ext cx="1174432" cy="1174432"/>
      </dsp:txXfrm>
    </dsp:sp>
    <dsp:sp modelId="{DF8B89C0-898E-44C6-BEF9-2E4D053F7A2B}">
      <dsp:nvSpPr>
        <dsp:cNvPr id="0" name=""/>
        <dsp:cNvSpPr/>
      </dsp:nvSpPr>
      <dsp:spPr>
        <a:xfrm>
          <a:off x="1267058" y="446"/>
          <a:ext cx="3318043" cy="3318043"/>
        </a:xfrm>
        <a:prstGeom prst="circularArrow">
          <a:avLst>
            <a:gd name="adj1" fmla="val 6905"/>
            <a:gd name="adj2" fmla="val 465585"/>
            <a:gd name="adj3" fmla="val 5948436"/>
            <a:gd name="adj4" fmla="val 4385979"/>
            <a:gd name="adj5" fmla="val 8056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504BD-E7A2-4C09-81EA-213AA2A4EA60}">
      <dsp:nvSpPr>
        <dsp:cNvPr id="0" name=""/>
        <dsp:cNvSpPr/>
      </dsp:nvSpPr>
      <dsp:spPr>
        <a:xfrm>
          <a:off x="1341190" y="2069924"/>
          <a:ext cx="1174432" cy="11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Arial" panose="020B0604020202020204" pitchFamily="34" charset="0"/>
            </a:rPr>
            <a:t>בוחר את המהלך שהלוחות שנוצרו בעקבותיו קיבלו את הדירוג הממוצע הגבוה ביותר ומבצע אותו</a:t>
          </a:r>
          <a:endParaRPr lang="en-US" sz="13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341190" y="2069924"/>
        <a:ext cx="1174432" cy="1174432"/>
      </dsp:txXfrm>
    </dsp:sp>
    <dsp:sp modelId="{45668F68-A7A1-4504-AB89-C99910A13A07}">
      <dsp:nvSpPr>
        <dsp:cNvPr id="0" name=""/>
        <dsp:cNvSpPr/>
      </dsp:nvSpPr>
      <dsp:spPr>
        <a:xfrm>
          <a:off x="1267058" y="-11266"/>
          <a:ext cx="3318043" cy="3318043"/>
        </a:xfrm>
        <a:prstGeom prst="circularArrow">
          <a:avLst>
            <a:gd name="adj1" fmla="val 6905"/>
            <a:gd name="adj2" fmla="val 465585"/>
            <a:gd name="adj3" fmla="val 11348436"/>
            <a:gd name="adj4" fmla="val 9785979"/>
            <a:gd name="adj5" fmla="val 8056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D17349-7ABF-439E-88D4-639F42C1FA66}">
      <dsp:nvSpPr>
        <dsp:cNvPr id="0" name=""/>
        <dsp:cNvSpPr/>
      </dsp:nvSpPr>
      <dsp:spPr>
        <a:xfrm>
          <a:off x="1341190" y="74578"/>
          <a:ext cx="1174432" cy="1174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3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highlight>
                <a:srgbClr val="FFFF00"/>
              </a:highlight>
              <a:latin typeface="Calibri" panose="020F0502020204030204"/>
              <a:ea typeface="+mn-ea"/>
              <a:cs typeface="Arial" panose="020B0604020202020204" pitchFamily="34" charset="0"/>
            </a:rPr>
            <a:t>משיג את כל המהלכים האפשריים עבור הלוח במצב נתון</a:t>
          </a:r>
          <a:endParaRPr lang="en-US" sz="13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highlight>
              <a:srgbClr val="FFFF00"/>
            </a:highlight>
            <a:latin typeface="Calibri" panose="020F0502020204030204"/>
            <a:ea typeface="+mn-ea"/>
            <a:cs typeface="+mn-cs"/>
          </a:endParaRPr>
        </a:p>
      </dsp:txBody>
      <dsp:txXfrm>
        <a:off x="1341190" y="74578"/>
        <a:ext cx="1174432" cy="1174432"/>
      </dsp:txXfrm>
    </dsp:sp>
    <dsp:sp modelId="{D31F3723-C6DB-45A2-83B1-41DE5D18FBC4}">
      <dsp:nvSpPr>
        <dsp:cNvPr id="0" name=""/>
        <dsp:cNvSpPr/>
      </dsp:nvSpPr>
      <dsp:spPr>
        <a:xfrm>
          <a:off x="1267058" y="446"/>
          <a:ext cx="3318043" cy="3318043"/>
        </a:xfrm>
        <a:prstGeom prst="circularArrow">
          <a:avLst>
            <a:gd name="adj1" fmla="val 6905"/>
            <a:gd name="adj2" fmla="val 465585"/>
            <a:gd name="adj3" fmla="val 16748436"/>
            <a:gd name="adj4" fmla="val 15185979"/>
            <a:gd name="adj5" fmla="val 8056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B171-AFCB-A84B-A879-7F01596A6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>
                <a:latin typeface="Aharoni" panose="02010803020104030203" pitchFamily="2" charset="-79"/>
                <a:cs typeface="Aharoni" panose="02010803020104030203" pitchFamily="2" charset="-79"/>
              </a:rPr>
              <a:t>2048+</a:t>
            </a:r>
            <a:endParaRPr lang="en-IL" sz="8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9D86F-345C-F949-A2BD-4D97E5C38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e-IL" sz="2400"/>
              <a:t>מגיש: ארז דרוטין</a:t>
            </a:r>
          </a:p>
          <a:p>
            <a:r>
              <a:rPr lang="he-IL" sz="2400"/>
              <a:t>תעודת זהות: 323014605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0726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381A-22EC-7D4A-A333-02859E525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ניקוד מהלך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909F5-3410-3743-8FD1-FC7424193D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L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IL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L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L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r" rtl="1">
                  <a:buNone/>
                </a:pPr>
                <a:endParaRPr lang="he-IL" dirty="0"/>
              </a:p>
              <a:p>
                <a:pPr algn="r" rtl="1"/>
                <a:r>
                  <a:rPr lang="he-IL" dirty="0"/>
                  <a:t>מאפשר לנו לשמור אריחים עם הערכים הגדולים ביותר בצד שמאל למעלה לאורך המשחק.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909F5-3410-3743-8FD1-FC7424193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r="-9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0A8D598-370F-A442-A9BB-B07B55B0F330}"/>
              </a:ext>
            </a:extLst>
          </p:cNvPr>
          <p:cNvSpPr txBox="1"/>
          <p:nvPr/>
        </p:nvSpPr>
        <p:spPr>
          <a:xfrm>
            <a:off x="3412540" y="3611880"/>
            <a:ext cx="536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X = Tile’s Value (2-32,768) | Y = Tile’s index (0-15)</a:t>
            </a:r>
            <a:endParaRPr lang="en-IL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BC61AF-89A2-2244-89D4-580EC4EF9F41}"/>
                  </a:ext>
                </a:extLst>
              </p:cNvPr>
              <p:cNvSpPr txBox="1"/>
              <p:nvPr/>
            </p:nvSpPr>
            <p:spPr>
              <a:xfrm>
                <a:off x="1229987" y="5418627"/>
                <a:ext cx="9732023" cy="457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:r>
                  <a:rPr lang="he-IL" sz="1400" dirty="0"/>
                  <a:t>לדוגמא, אם אריח הוא בעל הערך 8 והוא ממוקם באינדקס 0,0</a:t>
                </a:r>
                <a:r>
                  <a:rPr lang="en-US" sz="1400" dirty="0"/>
                  <a:t> </a:t>
                </a:r>
                <a:r>
                  <a:rPr lang="he-IL" sz="1400" dirty="0"/>
                  <a:t>(האריח בצד שמאל למעלה של הלוח), אז נתייחס אליו</a:t>
                </a:r>
                <a:r>
                  <a:rPr lang="en-US" sz="1400" dirty="0"/>
                  <a:t> </a:t>
                </a:r>
                <a:r>
                  <a:rPr lang="he-IL" sz="1400" dirty="0"/>
                  <a:t>כאל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L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func>
                    <m:r>
                      <a:rPr lang="en-US" sz="1400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IL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L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L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he-IL" sz="1400" dirty="0"/>
                  <a:t>, כלומר, כאל הערך 3.</a:t>
                </a:r>
                <a:endParaRPr lang="en-IL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BC61AF-89A2-2244-89D4-580EC4EF9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87" y="5418627"/>
                <a:ext cx="9732023" cy="457241"/>
              </a:xfrm>
              <a:prstGeom prst="rect">
                <a:avLst/>
              </a:prstGeom>
              <a:blipFill>
                <a:blip r:embed="rId3"/>
                <a:stretch>
                  <a:fillRect r="-1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17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6695-4944-5749-8AD1-1FEE975C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תרשים זרימה לייצוג ה</a:t>
            </a:r>
            <a:r>
              <a:rPr lang="en-US" dirty="0"/>
              <a:t>AI</a:t>
            </a:r>
            <a:r>
              <a:rPr lang="he-IL" dirty="0"/>
              <a:t> בפרויקט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72B9-57E2-EE4A-9947-F23E9723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b="1" i="1" dirty="0">
                <a:highlight>
                  <a:srgbClr val="FFFF00"/>
                </a:highlight>
              </a:rPr>
              <a:t>מסומן בצהוב</a:t>
            </a:r>
            <a:r>
              <a:rPr lang="he-IL" b="1" i="1" dirty="0"/>
              <a:t> – נקודת פתיחה לתרשים הזרימה.</a:t>
            </a:r>
            <a:endParaRPr lang="en-IL" dirty="0"/>
          </a:p>
        </p:txBody>
      </p:sp>
      <p:graphicFrame>
        <p:nvGraphicFramePr>
          <p:cNvPr id="6" name="דיאגרמה 26">
            <a:extLst>
              <a:ext uri="{FF2B5EF4-FFF2-40B4-BE49-F238E27FC236}">
                <a16:creationId xmlns:a16="http://schemas.microsoft.com/office/drawing/2014/main" id="{EF6932CF-A390-F546-8FA8-1F584E5BA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9839025"/>
              </p:ext>
            </p:extLst>
          </p:nvPr>
        </p:nvGraphicFramePr>
        <p:xfrm>
          <a:off x="243839" y="2556932"/>
          <a:ext cx="5852160" cy="331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picture containing toy, sitting&#10;&#10;Description automatically generated">
            <a:extLst>
              <a:ext uri="{FF2B5EF4-FFF2-40B4-BE49-F238E27FC236}">
                <a16:creationId xmlns:a16="http://schemas.microsoft.com/office/drawing/2014/main" id="{FC7D397C-AA39-D041-8891-5B61CAD44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463" y="3542114"/>
            <a:ext cx="1836928" cy="1836928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AFC088F-B293-6E43-A5B0-7800E17D0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8762" y="3542114"/>
            <a:ext cx="1836928" cy="18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0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AE12-709D-FE49-8983-C15102587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תוצאה לדוגמא בעקבות שימוש באלגוריתם</a:t>
            </a:r>
            <a:endParaRPr lang="en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012641-E4AE-DB4B-BDA4-46CA76EAA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7"/>
          <a:stretch/>
        </p:blipFill>
        <p:spPr>
          <a:xfrm>
            <a:off x="3556000" y="2502727"/>
            <a:ext cx="5080000" cy="36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1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1993-56EE-3344-AAD7-0CBD870E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מבני נתונים – רשימה, מילון ועוד...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1423-1C19-1644-9460-32C3C7E0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רשימה (</a:t>
            </a:r>
            <a:r>
              <a:rPr lang="en-US" dirty="0"/>
              <a:t>List</a:t>
            </a:r>
            <a:r>
              <a:rPr lang="he-IL" dirty="0"/>
              <a:t>): ייצוג לוח המשחק יעיל.</a:t>
            </a:r>
          </a:p>
          <a:p>
            <a:pPr algn="r" rtl="1"/>
            <a:r>
              <a:rPr lang="he-IL" dirty="0"/>
              <a:t>מטריצה (</a:t>
            </a:r>
            <a:r>
              <a:rPr lang="en-US" dirty="0"/>
              <a:t>Matrix</a:t>
            </a:r>
            <a:r>
              <a:rPr lang="he-IL" dirty="0"/>
              <a:t>): ייצוג לוח משחק מהיר ונוח.</a:t>
            </a:r>
          </a:p>
          <a:p>
            <a:pPr algn="r" rtl="1"/>
            <a:r>
              <a:rPr lang="he-IL" dirty="0"/>
              <a:t>מילון (</a:t>
            </a:r>
            <a:r>
              <a:rPr lang="en-US" dirty="0"/>
              <a:t>Dictionary</a:t>
            </a:r>
            <a:r>
              <a:rPr lang="he-IL" dirty="0"/>
              <a:t>): התאמת מהלך ללוח משחק.</a:t>
            </a:r>
          </a:p>
          <a:p>
            <a:pPr algn="r" rtl="1"/>
            <a:r>
              <a:rPr lang="he-IL" dirty="0"/>
              <a:t>מערך (</a:t>
            </a:r>
            <a:r>
              <a:rPr lang="en-US" dirty="0"/>
              <a:t>Array</a:t>
            </a:r>
            <a:r>
              <a:rPr lang="he-IL" dirty="0"/>
              <a:t>): ייצוג ואחסון מהלכים אפשריים.</a:t>
            </a:r>
          </a:p>
          <a:p>
            <a:pPr algn="r" rtl="1"/>
            <a:r>
              <a:rPr lang="he-IL" dirty="0"/>
              <a:t>סט ממוין (</a:t>
            </a:r>
            <a:r>
              <a:rPr lang="en-US" dirty="0"/>
              <a:t>Sorted Set</a:t>
            </a:r>
            <a:r>
              <a:rPr lang="he-IL" dirty="0"/>
              <a:t>): אחסון האינדקסים של האריחים הפנויים בלוח ביעילות.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3369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C05567-D08D-3A4B-9B3D-011DCE1473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5408" b="103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18C57-3DC3-B343-B0F7-7B4C3AAC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1"/>
            <a:r>
              <a:rPr lang="he-IL" sz="5400" dirty="0">
                <a:solidFill>
                  <a:srgbClr val="FFFFFF"/>
                </a:solidFill>
              </a:rPr>
              <a:t>שאלות ותשובות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F982A9-233F-3F4A-BC16-99900DC1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קצת על הפרויקט...</a:t>
            </a:r>
            <a:endParaRPr lang="en-I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1">
            <a:extLst>
              <a:ext uri="{FF2B5EF4-FFF2-40B4-BE49-F238E27FC236}">
                <a16:creationId xmlns:a16="http://schemas.microsoft.com/office/drawing/2014/main" id="{E7A7B2D2-22CA-BA43-A992-A39AD9885FF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/>
          <a:stretch/>
        </p:blipFill>
        <p:spPr bwMode="auto">
          <a:xfrm>
            <a:off x="1412683" y="1410208"/>
            <a:ext cx="3876801" cy="3858780"/>
          </a:xfrm>
          <a:prstGeom prst="rect">
            <a:avLst/>
          </a:prstGeom>
          <a:noFill/>
          <a:effectLst>
            <a:reflection stA="45000" endPos="10000" dist="50800" dir="5400000" sy="-100000" algn="bl" rotWithShape="0"/>
          </a:effec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F56AB2-3EE4-4A16-A16F-1647931C1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r>
              <a:rPr lang="he-IL" dirty="0"/>
              <a:t>הפרויקט עוסק במשחק 2048, משחק שמטרת השחקן בו היא להגיע לאריח בעל הערך 2048.</a:t>
            </a:r>
          </a:p>
          <a:p>
            <a:pPr marL="0" indent="0" algn="r" rtl="1">
              <a:buNone/>
            </a:pPr>
            <a:r>
              <a:rPr lang="he-IL" dirty="0"/>
              <a:t>במשחק זה השחקן יכול לנוע לאחד מארבעה כיוונים (</a:t>
            </a:r>
            <a:r>
              <a:rPr lang="en-IL" dirty="0"/>
              <a:t>↑</a:t>
            </a:r>
            <a:r>
              <a:rPr lang="he-IL" dirty="0"/>
              <a:t>, </a:t>
            </a:r>
            <a:r>
              <a:rPr lang="en-IL" dirty="0"/>
              <a:t>↓</a:t>
            </a:r>
            <a:r>
              <a:rPr lang="he-IL" dirty="0"/>
              <a:t>, </a:t>
            </a:r>
            <a:r>
              <a:rPr lang="en-IL" dirty="0"/>
              <a:t>→</a:t>
            </a:r>
            <a:r>
              <a:rPr lang="he-IL" dirty="0"/>
              <a:t>, </a:t>
            </a:r>
            <a:r>
              <a:rPr lang="en-IL" dirty="0"/>
              <a:t>←</a:t>
            </a:r>
            <a:r>
              <a:rPr lang="he-IL" dirty="0"/>
              <a:t>), כאשר לאחר כל תזוזה יתווסף אריח חדש בעל הערך 2 או 4 למשחק.</a:t>
            </a:r>
          </a:p>
        </p:txBody>
      </p:sp>
    </p:spTree>
    <p:extLst>
      <p:ext uri="{BB962C8B-B14F-4D97-AF65-F5344CB8AC3E}">
        <p14:creationId xmlns:p14="http://schemas.microsoft.com/office/powerpoint/2010/main" val="106156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3D05-3B2E-C44F-9363-C5728AAC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דוגמא למצב ניצחון במשחק 2048</a:t>
            </a:r>
            <a:endParaRPr lang="en-IL" dirty="0"/>
          </a:p>
        </p:txBody>
      </p:sp>
      <p:pic>
        <p:nvPicPr>
          <p:cNvPr id="5" name="2048gif" descr="2048gif">
            <a:hlinkClick r:id="" action="ppaction://media"/>
            <a:extLst>
              <a:ext uri="{FF2B5EF4-FFF2-40B4-BE49-F238E27FC236}">
                <a16:creationId xmlns:a16="http://schemas.microsoft.com/office/drawing/2014/main" id="{B630EA3A-7F36-D146-941E-CCCC0A3A5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0333" y="2607732"/>
            <a:ext cx="3471333" cy="3471333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245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27">
            <a:extLst>
              <a:ext uri="{FF2B5EF4-FFF2-40B4-BE49-F238E27FC236}">
                <a16:creationId xmlns:a16="http://schemas.microsoft.com/office/drawing/2014/main" id="{AEB5EEE9-4B38-894A-9101-B5D4922A78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1399" y="973666"/>
            <a:ext cx="3166533" cy="231245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תמונה 28">
            <a:extLst>
              <a:ext uri="{FF2B5EF4-FFF2-40B4-BE49-F238E27FC236}">
                <a16:creationId xmlns:a16="http://schemas.microsoft.com/office/drawing/2014/main" id="{98728B32-B22F-6A4A-B614-DB312E50E753}"/>
              </a:ext>
            </a:extLst>
          </p:cNvPr>
          <p:cNvPicPr/>
          <p:nvPr/>
        </p:nvPicPr>
        <p:blipFill rotWithShape="1">
          <a:blip r:embed="rId3"/>
          <a:srcRect b="493"/>
          <a:stretch/>
        </p:blipFill>
        <p:spPr bwMode="auto">
          <a:xfrm>
            <a:off x="4512733" y="973666"/>
            <a:ext cx="3166533" cy="231245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תמונה 60">
            <a:extLst>
              <a:ext uri="{FF2B5EF4-FFF2-40B4-BE49-F238E27FC236}">
                <a16:creationId xmlns:a16="http://schemas.microsoft.com/office/drawing/2014/main" id="{50EFC436-714A-5546-884B-60278852E5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4067" y="973666"/>
            <a:ext cx="3166533" cy="230039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תמונה 94">
            <a:extLst>
              <a:ext uri="{FF2B5EF4-FFF2-40B4-BE49-F238E27FC236}">
                <a16:creationId xmlns:a16="http://schemas.microsoft.com/office/drawing/2014/main" id="{DDAB17D0-D9FF-C043-8FA0-BB3077863C9E}"/>
              </a:ext>
            </a:extLst>
          </p:cNvPr>
          <p:cNvPicPr/>
          <p:nvPr/>
        </p:nvPicPr>
        <p:blipFill rotWithShape="1">
          <a:blip r:embed="rId5"/>
          <a:srcRect t="224"/>
          <a:stretch/>
        </p:blipFill>
        <p:spPr bwMode="auto">
          <a:xfrm>
            <a:off x="1041398" y="3571877"/>
            <a:ext cx="3166533" cy="231245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תמונה 118">
            <a:extLst>
              <a:ext uri="{FF2B5EF4-FFF2-40B4-BE49-F238E27FC236}">
                <a16:creationId xmlns:a16="http://schemas.microsoft.com/office/drawing/2014/main" id="{61165068-605C-EB46-ADBC-208D9189FE6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2" y="3583944"/>
            <a:ext cx="3166533" cy="230039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תמונה 119">
            <a:extLst>
              <a:ext uri="{FF2B5EF4-FFF2-40B4-BE49-F238E27FC236}">
                <a16:creationId xmlns:a16="http://schemas.microsoft.com/office/drawing/2014/main" id="{FBFB34D4-DBD3-B146-857C-FDE726937E7C}"/>
              </a:ext>
            </a:extLst>
          </p:cNvPr>
          <p:cNvPicPr/>
          <p:nvPr/>
        </p:nvPicPr>
        <p:blipFill rotWithShape="1">
          <a:blip r:embed="rId7"/>
          <a:srcRect r="347"/>
          <a:stretch/>
        </p:blipFill>
        <p:spPr bwMode="auto">
          <a:xfrm>
            <a:off x="7984067" y="3571876"/>
            <a:ext cx="3166533" cy="231245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3758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0D84-A561-D045-BDF7-7AFE8E51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 defTabSz="457200" rtl="1" eaLnBrk="1" latinLnBrk="0" hangingPunct="1">
              <a:spcBef>
                <a:spcPct val="0"/>
              </a:spcBef>
              <a:buNone/>
            </a:pPr>
            <a:r>
              <a:rPr lang="he-IL" dirty="0"/>
              <a:t>אלגוריתם מרכזי – </a:t>
            </a:r>
            <a:r>
              <a:rPr lang="en-US" dirty="0"/>
              <a:t>ExpectiMax</a:t>
            </a:r>
            <a:endParaRPr lang="en-IL" dirty="0"/>
          </a:p>
        </p:txBody>
      </p:sp>
      <p:pic>
        <p:nvPicPr>
          <p:cNvPr id="10" name="Picture 9" descr="A person standing in front of a beach&#10;&#10;Description automatically generated">
            <a:extLst>
              <a:ext uri="{FF2B5EF4-FFF2-40B4-BE49-F238E27FC236}">
                <a16:creationId xmlns:a16="http://schemas.microsoft.com/office/drawing/2014/main" id="{D925A549-0C07-714A-AA2D-ABEE20EEA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45" r="22830" b="-3"/>
          <a:stretch/>
        </p:blipFill>
        <p:spPr>
          <a:xfrm>
            <a:off x="1434269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57100-B3CA-724B-B233-5A2A78DEB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Autofit/>
          </a:bodyPr>
          <a:lstStyle/>
          <a:p>
            <a:pPr algn="r" rtl="1"/>
            <a:r>
              <a:rPr lang="he-IL" dirty="0"/>
              <a:t>אלגוריתם בינה מלאכותית מורכב אך עוצמתי מאוד.</a:t>
            </a:r>
          </a:p>
          <a:p>
            <a:pPr algn="r" rtl="1"/>
            <a:r>
              <a:rPr lang="he-IL" dirty="0"/>
              <a:t>ייעודי למשחקים שכוללים מזל.</a:t>
            </a:r>
          </a:p>
          <a:p>
            <a:pPr algn="r" rtl="1"/>
            <a:r>
              <a:rPr lang="he-IL" dirty="0"/>
              <a:t>נחשב לאלגוריתם הטוב ביותר למשחק 2048.</a:t>
            </a:r>
          </a:p>
        </p:txBody>
      </p:sp>
    </p:spTree>
    <p:extLst>
      <p:ext uri="{BB962C8B-B14F-4D97-AF65-F5344CB8AC3E}">
        <p14:creationId xmlns:p14="http://schemas.microsoft.com/office/powerpoint/2010/main" val="8358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79F5-8C50-104E-AF99-1BEF097D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he-IL"/>
              <a:t>שלבי האלגוריתם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B5D62-D717-2541-8F9E-ED1DDE87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6367" t="13583" r="26700" b="13464"/>
          <a:stretch/>
        </p:blipFill>
        <p:spPr>
          <a:xfrm>
            <a:off x="1472869" y="3289209"/>
            <a:ext cx="2132832" cy="1863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A27C8B-7245-BC41-9410-8253E7400170}"/>
              </a:ext>
            </a:extLst>
          </p:cNvPr>
          <p:cNvSpPr txBox="1"/>
          <p:nvPr/>
        </p:nvSpPr>
        <p:spPr>
          <a:xfrm>
            <a:off x="9365234" y="308251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שלב א׳ - עלים:</a:t>
            </a:r>
            <a:endParaRPr lang="en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AD7CB6-1BA5-FB4A-86EA-73591AFAD7E4}"/>
              </a:ext>
            </a:extLst>
          </p:cNvPr>
          <p:cNvSpPr txBox="1"/>
          <p:nvPr/>
        </p:nvSpPr>
        <p:spPr>
          <a:xfrm>
            <a:off x="5518813" y="291987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שלב ב׳ – ממוצע:</a:t>
            </a:r>
            <a:endParaRPr lang="en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EA5BEC-4E31-5848-927A-022CBC704DAB}"/>
              </a:ext>
            </a:extLst>
          </p:cNvPr>
          <p:cNvSpPr txBox="1"/>
          <p:nvPr/>
        </p:nvSpPr>
        <p:spPr>
          <a:xfrm>
            <a:off x="1744035" y="2919877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he-IL" dirty="0"/>
              <a:t>שלב ג׳ - מקסימום</a:t>
            </a:r>
            <a:endParaRPr lang="en-IL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D8878E-D3AD-074B-8C2D-85CCAA3C1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022" y="3528251"/>
            <a:ext cx="1385316" cy="1550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29E1E-44A8-7942-AF40-A6879B60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292" y="3429000"/>
            <a:ext cx="3212644" cy="165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5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D5EA57-324F-BD48-8EC1-3AC616D3B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he-IL" dirty="0">
                <a:solidFill>
                  <a:srgbClr val="262626"/>
                </a:solidFill>
              </a:rPr>
              <a:t>עץ לדוגמא</a:t>
            </a:r>
            <a:endParaRPr lang="en-IL" dirty="0">
              <a:solidFill>
                <a:srgbClr val="26262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8">
            <a:extLst>
              <a:ext uri="{FF2B5EF4-FFF2-40B4-BE49-F238E27FC236}">
                <a16:creationId xmlns:a16="http://schemas.microsoft.com/office/drawing/2014/main" id="{FC60EA20-CB64-8D43-80FC-41854D534CD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15" y="1410208"/>
            <a:ext cx="4751312" cy="3858780"/>
          </a:xfrm>
          <a:prstGeom prst="rect">
            <a:avLst/>
          </a:prstGeom>
          <a:noFill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16727-C31A-6D45-8A23-9378110D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r>
              <a:rPr lang="he-IL" dirty="0">
                <a:solidFill>
                  <a:srgbClr val="262626"/>
                </a:solidFill>
              </a:rPr>
              <a:t>נתבונן בעץ הבא ונראה שערכי העלים שלו מאותחלים. כלומר, סיימנו את שלב א׳.</a:t>
            </a:r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endParaRPr lang="he-IL" dirty="0">
              <a:solidFill>
                <a:srgbClr val="262626"/>
              </a:solidFill>
            </a:endParaRPr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endParaRPr lang="he-IL" dirty="0">
              <a:solidFill>
                <a:srgbClr val="262626"/>
              </a:solidFill>
            </a:endParaRPr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r>
              <a:rPr lang="he-IL" dirty="0">
                <a:solidFill>
                  <a:srgbClr val="262626"/>
                </a:solidFill>
                <a:sym typeface="Wingdings" pitchFamily="2" charset="2"/>
              </a:rPr>
              <a:t> </a:t>
            </a:r>
            <a:r>
              <a:rPr lang="he-IL" dirty="0">
                <a:solidFill>
                  <a:srgbClr val="262626"/>
                </a:solidFill>
              </a:rPr>
              <a:t>כעת, עלינו לעבור ולבצע את השלב הבא (שלב ב׳).</a:t>
            </a:r>
            <a:endParaRPr lang="en-IL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41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028B9E-B130-DC42-BB56-212EF7F3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 defTabSz="457200" rtl="1" eaLnBrk="1" latinLnBrk="0" hangingPunct="1">
              <a:spcBef>
                <a:spcPct val="0"/>
              </a:spcBef>
              <a:buNone/>
            </a:pPr>
            <a:r>
              <a:rPr lang="he-IL" dirty="0">
                <a:solidFill>
                  <a:srgbClr val="262626"/>
                </a:solidFill>
              </a:rPr>
              <a:t>עץ לדוגמא</a:t>
            </a:r>
            <a:endParaRPr lang="en-IL" dirty="0">
              <a:solidFill>
                <a:srgbClr val="262626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10">
            <a:extLst>
              <a:ext uri="{FF2B5EF4-FFF2-40B4-BE49-F238E27FC236}">
                <a16:creationId xmlns:a16="http://schemas.microsoft.com/office/drawing/2014/main" id="{F75BA531-BC79-3B49-8480-D4C07F6E56F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9413" y="1410208"/>
            <a:ext cx="4725316" cy="3858780"/>
          </a:xfrm>
          <a:prstGeom prst="rect">
            <a:avLst/>
          </a:prstGeom>
          <a:noFill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C039-90C5-E34A-B88B-66F4E831D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r>
              <a:rPr lang="he-IL" dirty="0">
                <a:solidFill>
                  <a:srgbClr val="262626"/>
                </a:solidFill>
              </a:rPr>
              <a:t>אתחלנו את ערכי הצמתים ״באמצע העץ״. כלומר, סיימנו את שלב ב׳.</a:t>
            </a:r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endParaRPr lang="he-IL" dirty="0">
              <a:solidFill>
                <a:srgbClr val="262626"/>
              </a:solidFill>
            </a:endParaRPr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endParaRPr lang="he-IL" dirty="0">
              <a:solidFill>
                <a:srgbClr val="262626"/>
              </a:solidFill>
            </a:endParaRPr>
          </a:p>
          <a:p>
            <a:pPr marL="0" indent="0" algn="r" rtl="1">
              <a:buNone/>
            </a:pPr>
            <a:r>
              <a:rPr lang="he-IL" dirty="0">
                <a:solidFill>
                  <a:srgbClr val="262626"/>
                </a:solidFill>
                <a:sym typeface="Wingdings" pitchFamily="2" charset="2"/>
              </a:rPr>
              <a:t> </a:t>
            </a:r>
            <a:r>
              <a:rPr lang="he-IL" dirty="0">
                <a:solidFill>
                  <a:srgbClr val="262626"/>
                </a:solidFill>
              </a:rPr>
              <a:t>כעת, עלינו לעבור ולבצע את השלב הבא (שלב ג׳).</a:t>
            </a:r>
            <a:endParaRPr lang="en-IL" dirty="0">
              <a:solidFill>
                <a:srgbClr val="262626"/>
              </a:solidFill>
            </a:endParaRPr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endParaRPr lang="he-IL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3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0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59626C-12A0-0A4C-B81C-E23857545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 defTabSz="457200" rtl="1" eaLnBrk="1" latinLnBrk="0" hangingPunct="1">
              <a:spcBef>
                <a:spcPct val="0"/>
              </a:spcBef>
              <a:buNone/>
            </a:pPr>
            <a:r>
              <a:rPr lang="he-IL" dirty="0">
                <a:solidFill>
                  <a:srgbClr val="262626"/>
                </a:solidFill>
              </a:rPr>
              <a:t>עץ לדוגמא</a:t>
            </a:r>
            <a:endParaRPr lang="en-IL" dirty="0">
              <a:solidFill>
                <a:srgbClr val="262626"/>
              </a:solidFill>
            </a:endParaRPr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11">
            <a:extLst>
              <a:ext uri="{FF2B5EF4-FFF2-40B4-BE49-F238E27FC236}">
                <a16:creationId xmlns:a16="http://schemas.microsoft.com/office/drawing/2014/main" id="{488C491E-84E5-E848-BCF2-23A3D37A5F0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7459" y="1410208"/>
            <a:ext cx="4749224" cy="3858780"/>
          </a:xfrm>
          <a:prstGeom prst="rect">
            <a:avLst/>
          </a:prstGeom>
          <a:noFill/>
        </p:spPr>
      </p:pic>
      <p:cxnSp>
        <p:nvCxnSpPr>
          <p:cNvPr id="36" name="Straight Connector 20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5B217FC1-132A-4929-B58F-C4D4E2358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Autofit/>
          </a:bodyPr>
          <a:lstStyle/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r>
              <a:rPr lang="he-IL" dirty="0">
                <a:solidFill>
                  <a:srgbClr val="262626"/>
                </a:solidFill>
              </a:rPr>
              <a:t>לבסוף, קיבלנו את העץ הבא, שמכיל את ערך הצומת </a:t>
            </a:r>
            <a:r>
              <a:rPr lang="he-IL" b="1" dirty="0">
                <a:solidFill>
                  <a:srgbClr val="262626"/>
                </a:solidFill>
              </a:rPr>
              <a:t>הגבוה יותר</a:t>
            </a:r>
            <a:r>
              <a:rPr lang="he-IL" dirty="0">
                <a:solidFill>
                  <a:srgbClr val="262626"/>
                </a:solidFill>
              </a:rPr>
              <a:t> מבין 2 בני השורש.</a:t>
            </a:r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endParaRPr lang="he-IL" dirty="0">
              <a:solidFill>
                <a:srgbClr val="262626"/>
              </a:solidFill>
            </a:endParaRPr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endParaRPr lang="he-IL" dirty="0">
              <a:solidFill>
                <a:srgbClr val="262626"/>
              </a:solidFill>
            </a:endParaRPr>
          </a:p>
          <a:p>
            <a:pPr marL="0" indent="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r>
              <a:rPr lang="he-IL" dirty="0">
                <a:solidFill>
                  <a:srgbClr val="262626"/>
                </a:solidFill>
              </a:rPr>
              <a:t>בכך, סיימנו את שלב ג׳ ואת ריצת האלגוריתם.</a:t>
            </a:r>
          </a:p>
        </p:txBody>
      </p:sp>
    </p:spTree>
    <p:extLst>
      <p:ext uri="{BB962C8B-B14F-4D97-AF65-F5344CB8AC3E}">
        <p14:creationId xmlns:p14="http://schemas.microsoft.com/office/powerpoint/2010/main" val="2835841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393</Words>
  <Application>Microsoft Macintosh PowerPoint</Application>
  <PresentationFormat>Widescreen</PresentationFormat>
  <Paragraphs>50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Aharoni</vt:lpstr>
      <vt:lpstr>Arial</vt:lpstr>
      <vt:lpstr>Calibri</vt:lpstr>
      <vt:lpstr>Cambria Math</vt:lpstr>
      <vt:lpstr>Garamond</vt:lpstr>
      <vt:lpstr>Organic</vt:lpstr>
      <vt:lpstr>2048+</vt:lpstr>
      <vt:lpstr>קצת על הפרויקט...</vt:lpstr>
      <vt:lpstr>דוגמא למצב ניצחון במשחק 2048</vt:lpstr>
      <vt:lpstr>PowerPoint Presentation</vt:lpstr>
      <vt:lpstr>אלגוריתם מרכזי – ExpectiMax</vt:lpstr>
      <vt:lpstr>שלבי האלגוריתם</vt:lpstr>
      <vt:lpstr>עץ לדוגמא</vt:lpstr>
      <vt:lpstr>עץ לדוגמא</vt:lpstr>
      <vt:lpstr>עץ לדוגמא</vt:lpstr>
      <vt:lpstr>ניקוד מהלך</vt:lpstr>
      <vt:lpstr>תרשים זרימה לייצוג הAI בפרויקט</vt:lpstr>
      <vt:lpstr>תוצאה לדוגמא בעקבות שימוש באלגוריתם</vt:lpstr>
      <vt:lpstr>מבני נתונים – רשימה, מילון ועוד...</vt:lpstr>
      <vt:lpstr>שאלות ותשובות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2048+</dc:title>
  <dc:creator>Erez Drutin</dc:creator>
  <cp:lastModifiedBy>Erez Drutin</cp:lastModifiedBy>
  <cp:revision>21</cp:revision>
  <dcterms:created xsi:type="dcterms:W3CDTF">2020-05-18T16:24:35Z</dcterms:created>
  <dcterms:modified xsi:type="dcterms:W3CDTF">2020-05-20T18:44:06Z</dcterms:modified>
</cp:coreProperties>
</file>